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1" r:id="rId8"/>
    <p:sldId id="266" r:id="rId9"/>
    <p:sldId id="268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B35"/>
    <a:srgbClr val="A7D971"/>
    <a:srgbClr val="A20000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6AC73-919E-4A47-B102-87C5666D1CE1}" type="datetimeFigureOut">
              <a:rPr lang="en-US" smtClean="0"/>
              <a:pPr>
                <a:defRPr/>
              </a:pPr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B0252-1BD1-4C82-B2A1-37AF1E23DB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6BFC3-779B-4F81-9737-4F28D0669335}" type="datetimeFigureOut">
              <a:rPr lang="en-US" smtClean="0"/>
              <a:pPr>
                <a:defRPr/>
              </a:pPr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9F970-44CB-43C3-80B8-2AE6B2C679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6EEE3-3E21-4334-AABC-27039A6D4ED5}" type="datetimeFigureOut">
              <a:rPr lang="en-US" smtClean="0"/>
              <a:pPr>
                <a:defRPr/>
              </a:pPr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A6B95-82A0-47C1-BFE1-13947250F1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9EDB5-9DD9-4922-A3FE-EDF28ED95A43}" type="datetimeFigureOut">
              <a:rPr lang="en-US" smtClean="0"/>
              <a:pPr>
                <a:defRPr/>
              </a:pPr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4DD1F-BC23-46F1-B012-D473436C3B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7DA3A-FD46-4F38-BCF4-D1E00803A155}" type="datetimeFigureOut">
              <a:rPr lang="en-US" smtClean="0"/>
              <a:pPr>
                <a:defRPr/>
              </a:pPr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7A302-E433-4D98-B639-ECC54F4EF9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2CBC2-4091-4B01-BC93-E3F94E1095BB}" type="datetimeFigureOut">
              <a:rPr lang="en-US" smtClean="0"/>
              <a:pPr>
                <a:defRPr/>
              </a:pPr>
              <a:t>1/1/2009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3B52-B529-4E4D-B33E-1FD1E4E666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B382C-1661-4226-9936-91C563281506}" type="datetimeFigureOut">
              <a:rPr lang="en-US" smtClean="0"/>
              <a:pPr>
                <a:defRPr/>
              </a:pPr>
              <a:t>1/1/2009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ACD44-C919-4FD1-AF04-ECA48DFB73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80ED4-7C0E-4498-88C8-1F2F42E299FB}" type="datetimeFigureOut">
              <a:rPr lang="en-US" smtClean="0"/>
              <a:pPr>
                <a:defRPr/>
              </a:pPr>
              <a:t>1/1/2009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859C6-1B03-4308-B652-FEC8DF11E8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B62DD-3A83-41C0-B538-4F6BFEBACEF3}" type="datetimeFigureOut">
              <a:rPr lang="en-US" smtClean="0"/>
              <a:pPr>
                <a:defRPr/>
              </a:pPr>
              <a:t>1/1/2009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4FFBD-6998-4464-A63E-01C9652F42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754C62-E6B8-4D55-B94F-7D01F3A74AB6}" type="datetimeFigureOut">
              <a:rPr lang="en-US" smtClean="0"/>
              <a:pPr>
                <a:defRPr/>
              </a:pPr>
              <a:t>1/1/2009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C36092-E78A-4CA4-80C4-364A74CE27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C35CF0-784A-425E-B7F3-F7B83EE3984E}" type="datetimeFigureOut">
              <a:rPr lang="en-US" smtClean="0"/>
              <a:pPr>
                <a:defRPr/>
              </a:pPr>
              <a:t>1/1/2009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883E9-817F-4DA6-89E9-13DAD7900B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F3F898-5219-4A43-A893-BFAE17637023}" type="datetimeFigureOut">
              <a:rPr lang="en-US" smtClean="0"/>
              <a:pPr>
                <a:defRPr/>
              </a:pPr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562217-7B7D-406F-B61A-3E4471594F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2705100"/>
            <a:ext cx="5486398" cy="2120900"/>
          </a:xfrm>
          <a:gradFill flip="none" rotWithShape="1">
            <a:gsLst>
              <a:gs pos="99000">
                <a:schemeClr val="bg1">
                  <a:shade val="30000"/>
                  <a:satMod val="115000"/>
                  <a:lumMod val="61000"/>
                  <a:alpha val="40000"/>
                </a:schemeClr>
              </a:gs>
              <a:gs pos="40000">
                <a:schemeClr val="bg1">
                  <a:lumMod val="95000"/>
                  <a:shade val="67500"/>
                  <a:satMod val="115000"/>
                  <a:alpha val="74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marL="228600" fontAlgn="auto">
              <a:spcAft>
                <a:spcPts val="0"/>
              </a:spcAft>
              <a:defRPr/>
            </a:pPr>
            <a:r>
              <a:rPr lang="en-US" sz="2400" dirty="0" smtClean="0">
                <a:latin typeface="Arial Black" pitchFamily="34" charset="0"/>
              </a:rPr>
              <a:t>PENGEMBANGAN KARAKTER </a:t>
            </a:r>
            <a:br>
              <a:rPr lang="en-US" sz="2400" dirty="0" smtClean="0">
                <a:latin typeface="Arial Black" pitchFamily="34" charset="0"/>
              </a:rPr>
            </a:br>
            <a:r>
              <a:rPr lang="en-US" sz="1800" spc="300" dirty="0">
                <a:latin typeface="Arial" pitchFamily="34" charset="0"/>
                <a:cs typeface="Arial" pitchFamily="34" charset="0"/>
              </a:rPr>
              <a:t>BERBASIS ISU GENDER SEBAGAI UPAYA PENCEGAHAN TINDAKAN ASUSILA DAN KEKERASAN SEKSUAL DI </a:t>
            </a:r>
            <a:r>
              <a:rPr lang="en-US" sz="1800" spc="300" dirty="0" smtClean="0">
                <a:latin typeface="Arial" pitchFamily="34" charset="0"/>
                <a:cs typeface="Arial" pitchFamily="34" charset="0"/>
              </a:rPr>
              <a:t>KAMPUS</a:t>
            </a:r>
            <a:endParaRPr lang="en-US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799" y="1125389"/>
            <a:ext cx="4483101" cy="736239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bIns="9144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1400" dirty="0">
                <a:ln w="0"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n-ea"/>
                <a:cs typeface="Arial" pitchFamily="34" charset="0"/>
              </a:rPr>
              <a:t>DINAS PEMBERDAYAAN PEREMPUAN </a:t>
            </a:r>
            <a:r>
              <a:rPr lang="id-ID" sz="1400" dirty="0" smtClean="0">
                <a:ln w="0"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n-ea"/>
                <a:cs typeface="Arial" pitchFamily="34" charset="0"/>
              </a:rPr>
              <a:t>DAN</a:t>
            </a:r>
            <a:endParaRPr lang="en-US" sz="1400" dirty="0" smtClean="0">
              <a:ln w="0">
                <a:solidFill>
                  <a:schemeClr val="bg1"/>
                </a:solidFill>
              </a:ln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ea typeface="+mn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d-ID" sz="1400" dirty="0" smtClean="0">
                <a:ln w="0"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n-ea"/>
                <a:cs typeface="Arial" pitchFamily="34" charset="0"/>
              </a:rPr>
              <a:t>PERLINDUNGAN </a:t>
            </a:r>
            <a:r>
              <a:rPr lang="id-ID" sz="1400" dirty="0">
                <a:ln w="0"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n-ea"/>
                <a:cs typeface="Arial" pitchFamily="34" charset="0"/>
              </a:rPr>
              <a:t>ANAK</a:t>
            </a:r>
            <a:br>
              <a:rPr lang="id-ID" sz="1400" dirty="0">
                <a:ln w="0"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n-ea"/>
                <a:cs typeface="Arial" pitchFamily="34" charset="0"/>
              </a:rPr>
            </a:br>
            <a:r>
              <a:rPr lang="id-ID" sz="1400" dirty="0">
                <a:ln w="0"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n-ea"/>
                <a:cs typeface="Arial" pitchFamily="34" charset="0"/>
              </a:rPr>
              <a:t>Provinsi Kalimantan Barat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50416"/>
            <a:ext cx="12192000" cy="1138773"/>
          </a:xfrm>
          <a:prstGeom prst="rect">
            <a:avLst/>
          </a:prstGeom>
          <a:gradFill>
            <a:gsLst>
              <a:gs pos="50000">
                <a:schemeClr val="bg1">
                  <a:shade val="30000"/>
                  <a:satMod val="115000"/>
                  <a:lumMod val="0"/>
                  <a:alpha val="50000"/>
                </a:schemeClr>
              </a:gs>
              <a:gs pos="5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31550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Pontianak, 10 </a:t>
            </a:r>
            <a:r>
              <a:rPr lang="en-US" dirty="0" err="1">
                <a:ln w="31550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Agustus</a:t>
            </a:r>
            <a:r>
              <a:rPr lang="en-US" dirty="0">
                <a:ln w="31550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 2023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31550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Oleh</a:t>
            </a:r>
            <a:r>
              <a:rPr lang="en-US" b="1" dirty="0">
                <a:ln w="31550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31550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Dra</a:t>
            </a:r>
            <a:r>
              <a:rPr lang="en-US" sz="3200" b="1" dirty="0">
                <a:ln w="31550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. CLAUDIA ANI, </a:t>
            </a:r>
            <a:r>
              <a:rPr lang="en-US" sz="3200" b="1" dirty="0" err="1">
                <a:ln w="31550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M.Si</a:t>
            </a:r>
            <a:r>
              <a:rPr lang="en-US" sz="3200" b="1" dirty="0">
                <a:ln w="31550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  <a:cs typeface="+mn-cs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478" y="99962"/>
            <a:ext cx="1104900" cy="110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7487" y="1231899"/>
            <a:ext cx="3140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dirty="0" smtClean="0">
                <a:ln w="0"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UNIVERSITAS TANJUNGPURA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400" dirty="0" smtClean="0">
                <a:ln w="0"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PONTIANAK</a:t>
            </a:r>
            <a:endParaRPr lang="id-ID" sz="1400" dirty="0">
              <a:ln w="0">
                <a:solidFill>
                  <a:schemeClr val="bg1"/>
                </a:solidFill>
              </a:ln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Picture 9" descr="Coat_of_arms_of_West_Kalimanta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2542" y="99708"/>
            <a:ext cx="799613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57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0"/>
            <a:ext cx="65786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 rot="5400000">
            <a:off x="9457669" y="3769257"/>
            <a:ext cx="4903388" cy="412874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bIns="9144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id-ID" sz="1000" dirty="0" smtClean="0">
                <a:ln w="0"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DINAS PEMBERDAYAAN PEREMPUAN DAN PERLINDUNGAN ANAK</a:t>
            </a:r>
            <a:br>
              <a:rPr lang="id-ID" sz="1000" dirty="0" smtClean="0">
                <a:ln w="0"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id-ID" sz="1000" dirty="0" smtClean="0">
                <a:ln w="0"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Provinsi Kalimantan Bara</a:t>
            </a:r>
            <a:r>
              <a:rPr lang="en-US" sz="1000" dirty="0" smtClean="0">
                <a:ln w="0"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endParaRPr lang="id-ID" sz="1000" dirty="0">
              <a:ln w="0"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Coat_of_arms_of_West_Kalimanta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11776" y="6377395"/>
            <a:ext cx="327824" cy="4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57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9705" y="5092700"/>
            <a:ext cx="732982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Terima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Kasih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4"/>
          <a:stretch/>
        </p:blipFill>
        <p:spPr>
          <a:xfrm>
            <a:off x="2363692" y="215900"/>
            <a:ext cx="7658100" cy="483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1" y="127000"/>
            <a:ext cx="110490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18" y="120650"/>
            <a:ext cx="883287" cy="1155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713" y="1269999"/>
            <a:ext cx="332334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sz="10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DINAS PEMBERDAYAAN PEREMPUAN DAN</a:t>
            </a:r>
            <a:endParaRPr lang="en-US" sz="1050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d-ID" sz="10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PERLINDUNGAN ANAK</a:t>
            </a:r>
            <a:br>
              <a:rPr lang="id-ID" sz="10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id-ID" sz="10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PROVINSI KALIMANTAN BARAT</a:t>
            </a:r>
            <a:endParaRPr lang="id-ID" sz="1050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9099" y="1269999"/>
            <a:ext cx="24224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0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UNIVERSITAS TANJUNGPURA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0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PONTIANAK</a:t>
            </a:r>
            <a:endParaRPr lang="id-ID" sz="1050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2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30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7808" b="4408"/>
          <a:stretch/>
        </p:blipFill>
        <p:spPr>
          <a:xfrm>
            <a:off x="215900" y="1346200"/>
            <a:ext cx="2769918" cy="40132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935"/>
            <a:ext cx="12192000" cy="567266"/>
          </a:xfr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  <a:sp3d/>
          </a:bodyPr>
          <a:lstStyle/>
          <a:p>
            <a:pPr marL="114300" fontAlgn="auto">
              <a:spcAft>
                <a:spcPts val="0"/>
              </a:spcAft>
              <a:defRPr/>
            </a:pPr>
            <a:r>
              <a:rPr lang="en-US" sz="2000" b="1" dirty="0">
                <a:effectLst/>
                <a:latin typeface="Arial Black" pitchFamily="34" charset="0"/>
                <a:cs typeface="Arial" pitchFamily="34" charset="0"/>
              </a:rPr>
              <a:t>BEBERAPA PENGERTIAN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946400" y="1346200"/>
            <a:ext cx="9042401" cy="4013200"/>
          </a:xfrm>
          <a:solidFill>
            <a:schemeClr val="bg1">
              <a:alpha val="70000"/>
            </a:schemeClr>
          </a:solidFill>
        </p:spPr>
        <p:txBody>
          <a:bodyPr anchor="t">
            <a:normAutofit/>
          </a:bodyPr>
          <a:lstStyle/>
          <a:p>
            <a:pPr marL="6350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err="1" smtClean="0">
                <a:latin typeface="Arial" charset="0"/>
                <a:cs typeface="Arial" charset="0"/>
              </a:rPr>
              <a:t>Pengembangan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Karakter</a:t>
            </a:r>
            <a:r>
              <a:rPr lang="en-US" sz="1800" b="0" dirty="0" smtClean="0">
                <a:latin typeface="Arial" charset="0"/>
                <a:cs typeface="Arial" charset="0"/>
              </a:rPr>
              <a:t>: </a:t>
            </a:r>
            <a:r>
              <a:rPr lang="en-US" sz="1800" b="0" dirty="0" err="1" smtClean="0">
                <a:latin typeface="Arial" charset="0"/>
                <a:cs typeface="Arial" charset="0"/>
              </a:rPr>
              <a:t>keterkaitan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antara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komponen-komponen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karakter</a:t>
            </a:r>
            <a:r>
              <a:rPr lang="en-US" sz="1800" b="0" dirty="0" smtClean="0">
                <a:latin typeface="Arial" charset="0"/>
                <a:cs typeface="Arial" charset="0"/>
              </a:rPr>
              <a:t> yang </a:t>
            </a:r>
            <a:r>
              <a:rPr lang="en-US" sz="1800" b="0" dirty="0" err="1" smtClean="0">
                <a:latin typeface="Arial" charset="0"/>
                <a:cs typeface="Arial" charset="0"/>
              </a:rPr>
              <a:t>mengandung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nilai-nilai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perilaku</a:t>
            </a:r>
            <a:r>
              <a:rPr lang="en-US" sz="1800" b="0" dirty="0" smtClean="0">
                <a:latin typeface="Arial" charset="0"/>
                <a:cs typeface="Arial" charset="0"/>
              </a:rPr>
              <a:t> yang </a:t>
            </a:r>
            <a:r>
              <a:rPr lang="en-US" sz="1800" b="0" dirty="0" err="1" smtClean="0">
                <a:latin typeface="Arial" charset="0"/>
                <a:cs typeface="Arial" charset="0"/>
              </a:rPr>
              <a:t>dapat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dilakukan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atau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bertindak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secara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bertahap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dan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saling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berhubungan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antara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pengetahuan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nilai-nilai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perilaku</a:t>
            </a:r>
            <a:r>
              <a:rPr lang="en-US" sz="1800" b="0" dirty="0" smtClean="0">
                <a:latin typeface="Arial" charset="0"/>
                <a:cs typeface="Arial" charset="0"/>
              </a:rPr>
              <a:t>  yang </a:t>
            </a:r>
            <a:r>
              <a:rPr lang="en-US" sz="1800" b="0" dirty="0" err="1" smtClean="0">
                <a:latin typeface="Arial" charset="0"/>
                <a:cs typeface="Arial" charset="0"/>
              </a:rPr>
              <a:t>bersikap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atau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emosi</a:t>
            </a:r>
            <a:r>
              <a:rPr lang="en-US" sz="1800" b="0" dirty="0" smtClean="0">
                <a:latin typeface="Arial" charset="0"/>
                <a:cs typeface="Arial" charset="0"/>
              </a:rPr>
              <a:t> yang </a:t>
            </a:r>
            <a:r>
              <a:rPr lang="en-US" sz="1800" b="0" dirty="0" err="1" smtClean="0">
                <a:latin typeface="Arial" charset="0"/>
                <a:cs typeface="Arial" charset="0"/>
              </a:rPr>
              <a:t>kuat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untuk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melaksanakannya</a:t>
            </a:r>
            <a:r>
              <a:rPr lang="en-US" sz="1800" b="0" dirty="0" smtClean="0">
                <a:latin typeface="Arial" charset="0"/>
                <a:cs typeface="Arial" charset="0"/>
              </a:rPr>
              <a:t>, </a:t>
            </a:r>
            <a:r>
              <a:rPr lang="en-US" sz="1800" b="0" dirty="0" err="1" smtClean="0">
                <a:latin typeface="Arial" charset="0"/>
                <a:cs typeface="Arial" charset="0"/>
              </a:rPr>
              <a:t>baik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terhadap</a:t>
            </a:r>
            <a:r>
              <a:rPr lang="en-US" sz="1800" b="0" dirty="0" smtClean="0">
                <a:latin typeface="Arial" charset="0"/>
                <a:cs typeface="Arial" charset="0"/>
              </a:rPr>
              <a:t> TYE, </a:t>
            </a:r>
            <a:r>
              <a:rPr lang="en-US" sz="1800" b="0" dirty="0" err="1" smtClean="0">
                <a:latin typeface="Arial" charset="0"/>
                <a:cs typeface="Arial" charset="0"/>
              </a:rPr>
              <a:t>diri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sendiri</a:t>
            </a:r>
            <a:r>
              <a:rPr lang="en-US" sz="1800" b="0" dirty="0" smtClean="0">
                <a:latin typeface="Arial" charset="0"/>
                <a:cs typeface="Arial" charset="0"/>
              </a:rPr>
              <a:t>, </a:t>
            </a:r>
            <a:r>
              <a:rPr lang="en-US" sz="1800" b="0" dirty="0" err="1" smtClean="0">
                <a:latin typeface="Arial" charset="0"/>
                <a:cs typeface="Arial" charset="0"/>
              </a:rPr>
              <a:t>sesama,lingkungan</a:t>
            </a:r>
            <a:r>
              <a:rPr lang="en-US" sz="1800" b="0" dirty="0" smtClean="0">
                <a:latin typeface="Arial" charset="0"/>
                <a:cs typeface="Arial" charset="0"/>
              </a:rPr>
              <a:t>, </a:t>
            </a:r>
            <a:r>
              <a:rPr lang="en-US" sz="1800" b="0" dirty="0" err="1" smtClean="0">
                <a:latin typeface="Arial" charset="0"/>
                <a:cs typeface="Arial" charset="0"/>
              </a:rPr>
              <a:t>bangsa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dan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negara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serta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dunia</a:t>
            </a:r>
            <a:r>
              <a:rPr lang="en-US" sz="1800" b="0" dirty="0" smtClean="0">
                <a:latin typeface="Arial" charset="0"/>
                <a:cs typeface="Arial" charset="0"/>
              </a:rPr>
              <a:t> </a:t>
            </a:r>
            <a:r>
              <a:rPr lang="en-US" sz="1800" b="0" dirty="0" err="1" smtClean="0">
                <a:latin typeface="Arial" charset="0"/>
                <a:cs typeface="Arial" charset="0"/>
              </a:rPr>
              <a:t>internasional</a:t>
            </a:r>
            <a:r>
              <a:rPr lang="en-US" sz="1800" b="0" dirty="0" smtClean="0">
                <a:latin typeface="Arial" charset="0"/>
                <a:cs typeface="Arial" charset="0"/>
              </a:rPr>
              <a:t>.</a:t>
            </a:r>
          </a:p>
          <a:p>
            <a:pPr marL="6350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635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err="1" smtClean="0">
                <a:latin typeface="Arial" charset="0"/>
                <a:cs typeface="Arial" charset="0"/>
              </a:rPr>
              <a:t>Tahapan</a:t>
            </a:r>
            <a:r>
              <a:rPr lang="en-US" sz="1800" dirty="0" smtClean="0">
                <a:latin typeface="Arial" charset="0"/>
                <a:cs typeface="Arial" charset="0"/>
              </a:rPr>
              <a:t>: </a:t>
            </a:r>
            <a:r>
              <a:rPr lang="en-US" sz="1800" dirty="0" err="1" smtClean="0">
                <a:latin typeface="Arial" charset="0"/>
                <a:cs typeface="Arial" charset="0"/>
              </a:rPr>
              <a:t>pengetahuan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i="1" dirty="0" smtClean="0">
                <a:latin typeface="Arial" charset="0"/>
                <a:cs typeface="Arial" charset="0"/>
              </a:rPr>
              <a:t>(knowing)</a:t>
            </a:r>
            <a:r>
              <a:rPr lang="en-US" sz="1800" dirty="0" smtClean="0">
                <a:latin typeface="Arial" charset="0"/>
                <a:cs typeface="Arial" charset="0"/>
              </a:rPr>
              <a:t>; </a:t>
            </a:r>
            <a:r>
              <a:rPr lang="en-US" sz="1800" dirty="0" err="1" smtClean="0">
                <a:latin typeface="Arial" charset="0"/>
                <a:cs typeface="Arial" charset="0"/>
              </a:rPr>
              <a:t>pelaksanaan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i="1" dirty="0" smtClean="0">
                <a:latin typeface="Arial" charset="0"/>
                <a:cs typeface="Arial" charset="0"/>
              </a:rPr>
              <a:t>(acting)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dan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kebiasaan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i="1" dirty="0" smtClean="0">
                <a:latin typeface="Arial" charset="0"/>
                <a:cs typeface="Arial" charset="0"/>
              </a:rPr>
              <a:t>(habit)</a:t>
            </a:r>
            <a:r>
              <a:rPr lang="en-US" sz="1800" dirty="0" smtClean="0">
                <a:latin typeface="Arial" charset="0"/>
                <a:cs typeface="Arial" charset="0"/>
              </a:rPr>
              <a:t>.</a:t>
            </a:r>
          </a:p>
          <a:p>
            <a:pPr marL="6350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err="1">
                <a:latin typeface="Arial" charset="0"/>
                <a:cs typeface="Arial" charset="0"/>
              </a:rPr>
              <a:t>Pengembangan</a:t>
            </a:r>
            <a:r>
              <a:rPr lang="en-US" sz="1800" dirty="0">
                <a:latin typeface="Arial" charset="0"/>
                <a:cs typeface="Arial" charset="0"/>
              </a:rPr>
              <a:t> by design: </a:t>
            </a:r>
            <a:r>
              <a:rPr lang="en-US" sz="1800" b="0" dirty="0">
                <a:latin typeface="Arial" charset="0"/>
                <a:cs typeface="Arial" charset="0"/>
              </a:rPr>
              <a:t>(</a:t>
            </a:r>
            <a:r>
              <a:rPr lang="en-US" sz="1800" b="0" dirty="0" err="1">
                <a:latin typeface="Arial" charset="0"/>
                <a:cs typeface="Arial" charset="0"/>
              </a:rPr>
              <a:t>berbasis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kelas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antara</a:t>
            </a:r>
            <a:r>
              <a:rPr lang="en-US" sz="1800" b="0" dirty="0">
                <a:latin typeface="Arial" charset="0"/>
                <a:cs typeface="Arial" charset="0"/>
              </a:rPr>
              <a:t> guru </a:t>
            </a:r>
            <a:r>
              <a:rPr lang="en-US" sz="1800" b="0" dirty="0" err="1">
                <a:latin typeface="Arial" charset="0"/>
                <a:cs typeface="Arial" charset="0"/>
              </a:rPr>
              <a:t>sebagai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pendidik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dan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siswa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sebagai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pembelajar</a:t>
            </a:r>
            <a:r>
              <a:rPr lang="en-US" sz="1800" b="0" dirty="0">
                <a:latin typeface="Arial" charset="0"/>
                <a:cs typeface="Arial" charset="0"/>
              </a:rPr>
              <a:t>), </a:t>
            </a:r>
            <a:r>
              <a:rPr lang="en-US" sz="1800" b="0" dirty="0" err="1">
                <a:latin typeface="Arial" charset="0"/>
                <a:cs typeface="Arial" charset="0"/>
              </a:rPr>
              <a:t>berbasis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kultur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sekolah</a:t>
            </a:r>
            <a:r>
              <a:rPr lang="en-US" sz="1800" b="0" dirty="0">
                <a:latin typeface="Arial" charset="0"/>
                <a:cs typeface="Arial" charset="0"/>
              </a:rPr>
              <a:t>: </a:t>
            </a:r>
            <a:r>
              <a:rPr lang="en-US" sz="1800" b="0" dirty="0" err="1">
                <a:latin typeface="Arial" charset="0"/>
                <a:cs typeface="Arial" charset="0"/>
              </a:rPr>
              <a:t>sekolah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membangun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kultur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sekolah</a:t>
            </a:r>
            <a:r>
              <a:rPr lang="en-US" sz="1800" b="0" dirty="0">
                <a:latin typeface="Arial" charset="0"/>
                <a:cs typeface="Arial" charset="0"/>
              </a:rPr>
              <a:t> yang </a:t>
            </a:r>
            <a:r>
              <a:rPr lang="en-US" sz="1800" b="0" dirty="0" err="1">
                <a:latin typeface="Arial" charset="0"/>
                <a:cs typeface="Arial" charset="0"/>
              </a:rPr>
              <a:t>mampu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membentuk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karakter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anak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didik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dengan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bantuan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pranata</a:t>
            </a:r>
            <a:r>
              <a:rPr lang="en-US" sz="1800" b="0" dirty="0">
                <a:latin typeface="Arial" charset="0"/>
                <a:cs typeface="Arial" charset="0"/>
              </a:rPr>
              <a:t> social </a:t>
            </a:r>
            <a:r>
              <a:rPr lang="en-US" sz="1800" b="0" dirty="0" err="1">
                <a:latin typeface="Arial" charset="0"/>
                <a:cs typeface="Arial" charset="0"/>
              </a:rPr>
              <a:t>sekolah</a:t>
            </a:r>
            <a:r>
              <a:rPr lang="en-US" sz="1800" b="0" dirty="0">
                <a:latin typeface="Arial" charset="0"/>
                <a:cs typeface="Arial" charset="0"/>
              </a:rPr>
              <a:t> agar </a:t>
            </a:r>
            <a:r>
              <a:rPr lang="en-US" sz="1800" b="0" dirty="0" err="1">
                <a:latin typeface="Arial" charset="0"/>
                <a:cs typeface="Arial" charset="0"/>
              </a:rPr>
              <a:t>nilai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tertentu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terbentuk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dalam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diri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siswa</a:t>
            </a:r>
            <a:r>
              <a:rPr lang="en-US" sz="1800" b="0" dirty="0">
                <a:latin typeface="Arial" charset="0"/>
                <a:cs typeface="Arial" charset="0"/>
              </a:rPr>
              <a:t>/</a:t>
            </a:r>
            <a:r>
              <a:rPr lang="en-US" sz="1800" b="0" dirty="0" err="1">
                <a:latin typeface="Arial" charset="0"/>
                <a:cs typeface="Arial" charset="0"/>
              </a:rPr>
              <a:t>mahasiswa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dan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desain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berbasis</a:t>
            </a:r>
            <a:r>
              <a:rPr lang="en-US" sz="1800" b="0" dirty="0">
                <a:latin typeface="Arial" charset="0"/>
                <a:cs typeface="Arial" charset="0"/>
              </a:rPr>
              <a:t> </a:t>
            </a:r>
            <a:r>
              <a:rPr lang="en-US" sz="1800" b="0" dirty="0" err="1">
                <a:latin typeface="Arial" charset="0"/>
                <a:cs typeface="Arial" charset="0"/>
              </a:rPr>
              <a:t>komunitas</a:t>
            </a:r>
            <a:r>
              <a:rPr lang="en-US" sz="1800" b="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15012" y="6130671"/>
            <a:ext cx="9001188" cy="598177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bIns="9144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DINAS PEMBERDAYAAN PEREMPUAN DAN PERLINDUNGAN ANAK</a:t>
            </a:r>
            <a:b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Provinsi Kalimantan Barat</a:t>
            </a:r>
            <a:endParaRPr lang="id-ID" sz="110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6" descr="Coat_of_arms_of_West_Kalimanta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088" y="6315974"/>
            <a:ext cx="327824" cy="4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7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"/>
          <a:stretch/>
        </p:blipFill>
        <p:spPr>
          <a:xfrm>
            <a:off x="2534793" y="508508"/>
            <a:ext cx="6438138" cy="39364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2921000"/>
            <a:ext cx="10960100" cy="3390900"/>
          </a:xfrm>
          <a:solidFill>
            <a:schemeClr val="bg1">
              <a:alpha val="49000"/>
            </a:schemeClr>
          </a:solidFill>
        </p:spPr>
        <p:txBody>
          <a:bodyPr rtlCol="0" anchor="ctr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0" dirty="0" err="1">
                <a:latin typeface="Arial Black" pitchFamily="34" charset="0"/>
                <a:cs typeface="Arial" pitchFamily="34" charset="0"/>
              </a:rPr>
              <a:t>Mengapa</a:t>
            </a:r>
            <a:r>
              <a:rPr lang="en-US" sz="2000" b="0" dirty="0" smtClean="0">
                <a:latin typeface="Arial Black" pitchFamily="34" charset="0"/>
                <a:cs typeface="Arial" pitchFamily="34" charset="0"/>
              </a:rPr>
              <a:t> Gender?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Gender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peran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tanggung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jawab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perempuan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laki-laki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dikonstruksikan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budaya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masyarakakat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0" dirty="0" err="1" smtClean="0">
                <a:latin typeface="Arial Black" pitchFamily="34" charset="0"/>
                <a:cs typeface="Arial" pitchFamily="34" charset="0"/>
              </a:rPr>
              <a:t>Kesetaraan</a:t>
            </a:r>
            <a:r>
              <a:rPr lang="en-US" sz="2000" b="0" dirty="0" smtClean="0">
                <a:latin typeface="Arial Black" pitchFamily="34" charset="0"/>
                <a:cs typeface="Arial" pitchFamily="34" charset="0"/>
              </a:rPr>
              <a:t> Gender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kedudukan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setara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laki-laki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perempuan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memperoleh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hak-haknya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manuasia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mengakses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mengontrol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berpartisipasi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diseluruh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proses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pengambilan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memperoleh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manfaat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0" dirty="0" err="1" smtClean="0">
                <a:latin typeface="Arial Black" pitchFamily="34" charset="0"/>
                <a:cs typeface="Arial" pitchFamily="34" charset="0"/>
              </a:rPr>
              <a:t>Pengarusutamaan</a:t>
            </a:r>
            <a:r>
              <a:rPr lang="en-US" sz="2000" b="0" dirty="0" smtClean="0">
                <a:latin typeface="Arial Black" pitchFamily="34" charset="0"/>
                <a:cs typeface="Arial" pitchFamily="34" charset="0"/>
              </a:rPr>
              <a:t> Gender (PUG)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strategi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mewujudkan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kesetaraan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Gender,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integrasi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perspektif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Gender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proses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mencakup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penyusunan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penganggaran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pemantauan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evaluasi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pelaporan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pengawasan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0935"/>
            <a:ext cx="12192000" cy="567266"/>
          </a:xfrm>
          <a:solidFill>
            <a:srgbClr val="A7D97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  <a:sp3d/>
          </a:bodyPr>
          <a:lstStyle/>
          <a:p>
            <a:pPr marL="114300" fontAlgn="auto">
              <a:spcAft>
                <a:spcPts val="0"/>
              </a:spcAft>
              <a:defRPr/>
            </a:pPr>
            <a:r>
              <a:rPr lang="en-US" sz="2000" b="1" dirty="0">
                <a:ln w="12700">
                  <a:noFill/>
                </a:ln>
                <a:effectLst/>
                <a:latin typeface="Arial Black" pitchFamily="34" charset="0"/>
                <a:cs typeface="Arial" pitchFamily="34" charset="0"/>
              </a:rPr>
              <a:t>PENGEMBANGAN </a:t>
            </a:r>
            <a:r>
              <a:rPr lang="en-US" sz="2000" b="1" dirty="0" smtClean="0">
                <a:ln w="12700">
                  <a:noFill/>
                </a:ln>
                <a:effectLst/>
                <a:latin typeface="Arial Black" pitchFamily="34" charset="0"/>
                <a:cs typeface="Arial" pitchFamily="34" charset="0"/>
              </a:rPr>
              <a:t>KARAKTER BERBASIS </a:t>
            </a:r>
            <a:r>
              <a:rPr lang="en-US" sz="2000" b="1" dirty="0">
                <a:ln w="12700">
                  <a:noFill/>
                </a:ln>
                <a:effectLst/>
                <a:latin typeface="Arial Black" pitchFamily="34" charset="0"/>
                <a:cs typeface="Arial" pitchFamily="34" charset="0"/>
              </a:rPr>
              <a:t>ISU GENDER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15012" y="6130671"/>
            <a:ext cx="9001188" cy="598177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bIns="9144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DINAS PEMBERDAYAAN PEREMPUAN DAN PERLINDUNGAN ANAK</a:t>
            </a:r>
            <a:b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Provinsi Kalimantan Barat</a:t>
            </a:r>
            <a:endParaRPr lang="id-ID" sz="110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Picture 6" descr="Coat_of_arms_of_West_Kalimanta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088" y="6315974"/>
            <a:ext cx="327824" cy="4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2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9" r="14907"/>
          <a:stretch/>
        </p:blipFill>
        <p:spPr>
          <a:xfrm>
            <a:off x="7115606" y="1270000"/>
            <a:ext cx="5076394" cy="4178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35101"/>
            <a:ext cx="7073900" cy="3936999"/>
          </a:xfrm>
          <a:solidFill>
            <a:schemeClr val="bg1">
              <a:alpha val="63000"/>
            </a:schemeClr>
          </a:solidFill>
        </p:spPr>
        <p:txBody>
          <a:bodyPr rtlCol="0" anchor="ctr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Pelembagaan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 PUG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proses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melembagakan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sebuah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system yang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berkelanjutanuntuk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mencapai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kesetaraan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perempuan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laki-laki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tingkatan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pemerintah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Kelompok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Kerja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 PUG (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Pokja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 PUG)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wadah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konsultasi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penggerak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PUG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berbagai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instansi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lembaga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Responsif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 Gender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perhatian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konsisten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sistematis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merespon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permasalahan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aspirasi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pengalaman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perempuan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laki-laki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bertujuan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mewujudkan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Kesetaraan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Gender.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Anggararan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Responsif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 Gender (ARG)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anggaran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merespon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permasalahan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aspirasi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pengalaman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perempuan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laki-laki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bertujuan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mewujudkan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Kesetaraan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Gender.</a:t>
            </a: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15012" y="6130671"/>
            <a:ext cx="9001188" cy="598177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bIns="9144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DINAS PEMBERDAYAAN PEREMPUAN DAN PERLINDUNGAN ANAK</a:t>
            </a:r>
            <a:b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Provinsi Kalimantan Barat</a:t>
            </a:r>
            <a:endParaRPr lang="id-ID" sz="110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6" descr="Coat_of_arms_of_West_Kalimanta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088" y="6315974"/>
            <a:ext cx="327824" cy="4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0935"/>
            <a:ext cx="12192000" cy="567266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  <a:sp3d/>
          </a:bodyPr>
          <a:lstStyle/>
          <a:p>
            <a:pPr marL="114300" fontAlgn="auto">
              <a:spcAft>
                <a:spcPts val="0"/>
              </a:spcAft>
              <a:defRPr/>
            </a:pPr>
            <a:r>
              <a:rPr lang="en-US" sz="2000" dirty="0">
                <a:effectLst/>
                <a:latin typeface="Arial Black" pitchFamily="34" charset="0"/>
                <a:cs typeface="Arial" pitchFamily="34" charset="0"/>
              </a:rPr>
              <a:t>TINDAK LANJUT/ PROSES PUG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2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"/>
          <a:stretch/>
        </p:blipFill>
        <p:spPr>
          <a:xfrm>
            <a:off x="6413501" y="1566332"/>
            <a:ext cx="5384800" cy="428836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2100" y="947737"/>
            <a:ext cx="6819900" cy="4906963"/>
          </a:xfrm>
          <a:solidFill>
            <a:schemeClr val="bg1">
              <a:alpha val="47000"/>
            </a:schemeClr>
          </a:solidFill>
        </p:spPr>
        <p:txBody>
          <a:bodyPr anchor="ctr">
            <a:normAutofit/>
          </a:bodyPr>
          <a:lstStyle/>
          <a:p>
            <a:pPr marL="0" indent="0" algn="just">
              <a:spcBef>
                <a:spcPct val="0"/>
              </a:spcBef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Efek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Gender:</a:t>
            </a:r>
          </a:p>
          <a:p>
            <a:pPr marL="0" indent="0" algn="just">
              <a:spcBef>
                <a:spcPct val="0"/>
              </a:spcBef>
            </a:pP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gender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terintegrasi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keseluruhan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anggaran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ct val="0"/>
              </a:spcBef>
            </a:pP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Didasarkan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strategi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gender multi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tahunan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mencerminkan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kebutuhan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kesetaraan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Gender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sesuai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prioritas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strategi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fiscal;</a:t>
            </a:r>
          </a:p>
          <a:p>
            <a:pPr marL="0" indent="0" algn="just">
              <a:spcBef>
                <a:spcPct val="0"/>
              </a:spcBef>
            </a:pP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gender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dipantau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dievaluasi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efektivitasnya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n-US" sz="1600" b="0" i="1" dirty="0" smtClean="0">
                <a:latin typeface="Arial" pitchFamily="34" charset="0"/>
                <a:cs typeface="Arial" pitchFamily="34" charset="0"/>
              </a:rPr>
              <a:t>By: </a:t>
            </a:r>
            <a:r>
              <a:rPr lang="en-US" sz="1600" b="0" i="1" dirty="0" err="1" smtClean="0">
                <a:latin typeface="Arial" pitchFamily="34" charset="0"/>
                <a:cs typeface="Arial" pitchFamily="34" charset="0"/>
              </a:rPr>
              <a:t>Romawaty</a:t>
            </a:r>
            <a:r>
              <a:rPr lang="en-US" sz="16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i="1" dirty="0" err="1" smtClean="0">
                <a:latin typeface="Arial" pitchFamily="34" charset="0"/>
                <a:cs typeface="Arial" pitchFamily="34" charset="0"/>
              </a:rPr>
              <a:t>Sinaga</a:t>
            </a:r>
            <a:r>
              <a:rPr lang="en-US" sz="1600" b="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0" i="1" dirty="0" err="1" smtClean="0">
                <a:latin typeface="Arial" pitchFamily="34" charset="0"/>
                <a:cs typeface="Arial" pitchFamily="34" charset="0"/>
              </a:rPr>
              <a:t>selaku</a:t>
            </a:r>
            <a:r>
              <a:rPr lang="en-US" sz="1600" b="0" i="1" dirty="0" smtClean="0">
                <a:latin typeface="Arial" pitchFamily="34" charset="0"/>
                <a:cs typeface="Arial" pitchFamily="34" charset="0"/>
              </a:rPr>
              <a:t> Public Specialist-The World Bank).</a:t>
            </a:r>
          </a:p>
          <a:p>
            <a:pPr marL="0" indent="0" algn="just">
              <a:spcBef>
                <a:spcPct val="0"/>
              </a:spcBef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Penerapan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ARG di Indonesia:</a:t>
            </a:r>
          </a:p>
          <a:p>
            <a:pPr marL="0" indent="0" algn="just">
              <a:spcBef>
                <a:spcPct val="0"/>
              </a:spcBef>
            </a:pP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mendukung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terwujudnya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keadilan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kesetaraan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Gender yang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analisa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gender yang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melihat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empat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aspek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akses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partisipasi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, control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manfaat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ct val="0"/>
              </a:spcBef>
            </a:pP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Visi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Indonesia 2045,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Negara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Berpendapatan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Terbesar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. Hal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didukung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SDM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berkualitas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produktif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menguasai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laki-laki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perempuan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0" indent="0" algn="just">
              <a:spcBef>
                <a:spcPct val="0"/>
              </a:spcBef>
            </a:pP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Indonesia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bonus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demografi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nominal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tindaklanjut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memanfaatkan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bonus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demografi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dimaksud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15012" y="6130671"/>
            <a:ext cx="9001188" cy="598177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bIns="9144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DINAS PEMBERDAYAAN PEREMPUAN DAN PERLINDUNGAN ANAK</a:t>
            </a:r>
            <a:b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Provinsi Kalimantan Barat</a:t>
            </a:r>
            <a:endParaRPr lang="id-ID" sz="110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6" descr="Coat_of_arms_of_West_Kalimanta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088" y="6315974"/>
            <a:ext cx="327824" cy="4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0935"/>
            <a:ext cx="12192000" cy="567266"/>
          </a:xfr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  <a:sp3d/>
          </a:bodyPr>
          <a:lstStyle/>
          <a:p>
            <a:pPr marL="114300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KENAPA ARG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23000"/>
          </a:xfrm>
          <a:prstGeom prst="rect">
            <a:avLst/>
          </a:prstGeom>
        </p:spPr>
      </p:pic>
      <p:sp>
        <p:nvSpPr>
          <p:cNvPr id="11266" name="Content Placeholder 3"/>
          <p:cNvSpPr>
            <a:spLocks noGrp="1"/>
          </p:cNvSpPr>
          <p:nvPr>
            <p:ph sz="half" idx="2"/>
          </p:nvPr>
        </p:nvSpPr>
        <p:spPr>
          <a:xfrm>
            <a:off x="521445" y="1616045"/>
            <a:ext cx="4013200" cy="2282855"/>
          </a:xfrm>
          <a:solidFill>
            <a:schemeClr val="bg1"/>
          </a:solidFill>
          <a:ln>
            <a:solidFill>
              <a:srgbClr val="FFC000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0" indent="0">
              <a:spcBef>
                <a:spcPct val="0"/>
              </a:spcBef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en-US" sz="1600" dirty="0" smtClean="0">
                <a:latin typeface="Hobo Std" pitchFamily="34" charset="0"/>
                <a:cs typeface="Arial" charset="0"/>
              </a:rPr>
              <a:t>TOTAL KASUS: 603</a:t>
            </a:r>
          </a:p>
          <a:p>
            <a:pPr marL="0" indent="0">
              <a:spcBef>
                <a:spcPct val="0"/>
              </a:spcBef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</a:pPr>
            <a:r>
              <a:rPr lang="en-US" sz="1600" dirty="0" err="1" smtClean="0">
                <a:latin typeface="Arial" charset="0"/>
                <a:cs typeface="Arial" charset="0"/>
              </a:rPr>
              <a:t>Anak</a:t>
            </a:r>
            <a:r>
              <a:rPr lang="en-US" sz="1600" dirty="0" smtClean="0">
                <a:latin typeface="Arial" charset="0"/>
                <a:cs typeface="Arial" charset="0"/>
              </a:rPr>
              <a:t> : 420</a:t>
            </a:r>
          </a:p>
          <a:p>
            <a:pPr marL="0" indent="0">
              <a:spcBef>
                <a:spcPct val="0"/>
              </a:spcBef>
            </a:pPr>
            <a:r>
              <a:rPr lang="en-US" sz="1600" dirty="0" err="1" smtClean="0">
                <a:latin typeface="Arial" charset="0"/>
                <a:cs typeface="Arial" charset="0"/>
              </a:rPr>
              <a:t>Dewasa</a:t>
            </a:r>
            <a:r>
              <a:rPr lang="en-US" sz="1600" dirty="0" smtClean="0">
                <a:latin typeface="Arial" charset="0"/>
                <a:cs typeface="Arial" charset="0"/>
              </a:rPr>
              <a:t> : 241</a:t>
            </a:r>
          </a:p>
          <a:p>
            <a:pPr marL="0" indent="0">
              <a:spcBef>
                <a:spcPct val="0"/>
              </a:spcBef>
            </a:pPr>
            <a:r>
              <a:rPr lang="en-US" sz="1600" dirty="0" err="1" smtClean="0">
                <a:latin typeface="Arial" charset="0"/>
                <a:cs typeface="Arial" charset="0"/>
              </a:rPr>
              <a:t>Kasus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tertinggi</a:t>
            </a:r>
            <a:r>
              <a:rPr lang="en-US" sz="1600" dirty="0" smtClean="0">
                <a:latin typeface="Arial" charset="0"/>
                <a:cs typeface="Arial" charset="0"/>
              </a:rPr>
              <a:t> di </a:t>
            </a:r>
            <a:r>
              <a:rPr lang="en-US" sz="1600" dirty="0" err="1" smtClean="0">
                <a:latin typeface="Arial" charset="0"/>
                <a:cs typeface="Arial" charset="0"/>
              </a:rPr>
              <a:t>Kab</a:t>
            </a:r>
            <a:r>
              <a:rPr lang="en-US" sz="1600" dirty="0" smtClean="0">
                <a:latin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cs typeface="Arial" charset="0"/>
              </a:rPr>
              <a:t>Ketapang</a:t>
            </a:r>
            <a:r>
              <a:rPr lang="en-US" sz="1600" dirty="0" smtClean="0">
                <a:latin typeface="Arial" charset="0"/>
                <a:cs typeface="Arial" charset="0"/>
              </a:rPr>
              <a:t> ( 133), </a:t>
            </a:r>
            <a:r>
              <a:rPr lang="en-US" sz="1600" dirty="0" err="1" smtClean="0">
                <a:latin typeface="Arial" charset="0"/>
                <a:cs typeface="Arial" charset="0"/>
              </a:rPr>
              <a:t>terendah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Kab</a:t>
            </a:r>
            <a:r>
              <a:rPr lang="en-US" sz="1600" dirty="0" smtClean="0">
                <a:latin typeface="Arial" charset="0"/>
                <a:cs typeface="Arial" charset="0"/>
              </a:rPr>
              <a:t>. Melawi (6).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sz="quarter" idx="4"/>
          </p:nvPr>
        </p:nvSpPr>
        <p:spPr>
          <a:xfrm>
            <a:off x="4704177" y="1594822"/>
            <a:ext cx="4009363" cy="2304078"/>
          </a:xfrm>
          <a:solidFill>
            <a:schemeClr val="bg1"/>
          </a:solidFill>
          <a:ln>
            <a:solidFill>
              <a:srgbClr val="FFC000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0" indent="0">
              <a:spcBef>
                <a:spcPct val="0"/>
              </a:spcBef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en-US" sz="1600" dirty="0" smtClean="0">
                <a:latin typeface="Hobo Std" pitchFamily="34" charset="0"/>
                <a:cs typeface="Arial" charset="0"/>
              </a:rPr>
              <a:t>TOTAL KASUS: 251</a:t>
            </a:r>
          </a:p>
          <a:p>
            <a:pPr marL="0" indent="0">
              <a:spcBef>
                <a:spcPct val="0"/>
              </a:spcBef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</a:pPr>
            <a:r>
              <a:rPr lang="en-US" sz="1600" dirty="0" err="1" smtClean="0">
                <a:latin typeface="Arial" charset="0"/>
                <a:cs typeface="Arial" charset="0"/>
              </a:rPr>
              <a:t>Anak</a:t>
            </a:r>
            <a:r>
              <a:rPr lang="en-US" sz="1600" dirty="0" smtClean="0">
                <a:latin typeface="Arial" charset="0"/>
                <a:cs typeface="Arial" charset="0"/>
              </a:rPr>
              <a:t> : 251</a:t>
            </a:r>
          </a:p>
          <a:p>
            <a:pPr marL="0" indent="0">
              <a:spcBef>
                <a:spcPct val="0"/>
              </a:spcBef>
            </a:pPr>
            <a:r>
              <a:rPr lang="en-US" sz="1600" dirty="0" err="1" smtClean="0">
                <a:latin typeface="Arial" charset="0"/>
                <a:cs typeface="Arial" charset="0"/>
              </a:rPr>
              <a:t>Dewasa</a:t>
            </a:r>
            <a:r>
              <a:rPr lang="en-US" sz="1600" dirty="0" smtClean="0">
                <a:latin typeface="Arial" charset="0"/>
                <a:cs typeface="Arial" charset="0"/>
              </a:rPr>
              <a:t> : 94 </a:t>
            </a:r>
          </a:p>
          <a:p>
            <a:pPr marL="0" indent="0">
              <a:spcBef>
                <a:spcPct val="0"/>
              </a:spcBef>
            </a:pPr>
            <a:r>
              <a:rPr lang="en-US" sz="1600" dirty="0" err="1" smtClean="0">
                <a:latin typeface="Arial" charset="0"/>
                <a:cs typeface="Arial" charset="0"/>
              </a:rPr>
              <a:t>Kasus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tertinggi</a:t>
            </a:r>
            <a:r>
              <a:rPr lang="en-US" sz="1600" dirty="0" smtClean="0">
                <a:latin typeface="Arial" charset="0"/>
                <a:cs typeface="Arial" charset="0"/>
              </a:rPr>
              <a:t> Kota Pontianak (56), </a:t>
            </a:r>
            <a:r>
              <a:rPr lang="en-US" sz="1600" dirty="0" err="1" smtClean="0">
                <a:latin typeface="Arial" charset="0"/>
                <a:cs typeface="Arial" charset="0"/>
              </a:rPr>
              <a:t>terendah</a:t>
            </a:r>
            <a:r>
              <a:rPr lang="en-US" sz="1600" dirty="0" smtClean="0">
                <a:latin typeface="Arial" charset="0"/>
                <a:cs typeface="Arial" charset="0"/>
              </a:rPr>
              <a:t> Melawi (0)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800" y="182032"/>
            <a:ext cx="11417299" cy="9482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n w="12700">
                  <a:noFill/>
                </a:ln>
                <a:solidFill>
                  <a:srgbClr val="A20000"/>
                </a:solidFill>
                <a:latin typeface="Impact" pitchFamily="34" charset="0"/>
              </a:rPr>
              <a:t>REPORT KASUS DAN KORBAN ANAK </a:t>
            </a:r>
            <a:r>
              <a:rPr lang="en-US" sz="2400" dirty="0" smtClean="0">
                <a:ln w="12700">
                  <a:noFill/>
                </a:ln>
                <a:solidFill>
                  <a:srgbClr val="A20000"/>
                </a:solidFill>
                <a:latin typeface="Impact" pitchFamily="34" charset="0"/>
              </a:rPr>
              <a:t>DAN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n w="12700">
                  <a:noFill/>
                </a:ln>
                <a:solidFill>
                  <a:srgbClr val="A20000"/>
                </a:solidFill>
                <a:latin typeface="Impact" pitchFamily="34" charset="0"/>
              </a:rPr>
              <a:t>DEWASA </a:t>
            </a:r>
            <a:r>
              <a:rPr lang="en-US" sz="2400" dirty="0">
                <a:ln w="12700">
                  <a:noFill/>
                </a:ln>
                <a:solidFill>
                  <a:srgbClr val="A20000"/>
                </a:solidFill>
                <a:latin typeface="Impact" pitchFamily="34" charset="0"/>
              </a:rPr>
              <a:t>YANG TERLAYANI </a:t>
            </a:r>
            <a:endParaRPr lang="en-US" sz="2400" dirty="0">
              <a:ln w="12700">
                <a:noFill/>
              </a:ln>
              <a:solidFill>
                <a:srgbClr val="A20000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877" y="1345168"/>
            <a:ext cx="4009363" cy="33855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 Black" pitchFamily="34" charset="0"/>
                <a:cs typeface="Arial" pitchFamily="34" charset="0"/>
              </a:rPr>
              <a:t>TAHUN 2022 (SM I DAN 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2258" y="1337677"/>
            <a:ext cx="4011024" cy="33855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 Black" pitchFamily="34" charset="0"/>
                <a:cs typeface="Arial" pitchFamily="34" charset="0"/>
              </a:rPr>
              <a:t>TAHUN </a:t>
            </a:r>
            <a:r>
              <a:rPr lang="en-US" sz="1600" dirty="0">
                <a:latin typeface="Arial Black" pitchFamily="34" charset="0"/>
                <a:cs typeface="Arial" pitchFamily="34" charset="0"/>
              </a:rPr>
              <a:t>2023 (SM 1)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15012" y="6130671"/>
            <a:ext cx="9001188" cy="598177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bIns="9144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DINAS PEMBERDAYAAN PEREMPUAN DAN PERLINDUNGAN ANAK</a:t>
            </a:r>
            <a:b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Provinsi Kalimantan Barat</a:t>
            </a:r>
            <a:endParaRPr lang="id-ID" sz="110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2" name="Picture 6" descr="Coat_of_arms_of_West_Kalimanta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088" y="6315974"/>
            <a:ext cx="327824" cy="4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 r="20282" b="3384"/>
          <a:stretch/>
        </p:blipFill>
        <p:spPr>
          <a:xfrm>
            <a:off x="7464510" y="1139371"/>
            <a:ext cx="4667256" cy="5109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nimBg="1"/>
      <p:bldP spid="11267" grpId="0" build="p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4" y="377827"/>
            <a:ext cx="11615737" cy="10699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TINDAKAN / MELANGGAR ASUSILA (PASAL 406 UU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Nomor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 1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Tahun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 2023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Tentang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KitaB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Undang-Undang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Hukum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Pidana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 (KUHP).</a:t>
            </a:r>
            <a:endParaRPr lang="en-US" sz="2400" b="1" dirty="0">
              <a:ln w="63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864" y="2217738"/>
            <a:ext cx="10561637" cy="3579812"/>
          </a:xfrm>
          <a:solidFill>
            <a:schemeClr val="bg1">
              <a:alpha val="51000"/>
            </a:schemeClr>
          </a:solidFill>
        </p:spPr>
        <p:txBody>
          <a:bodyPr rtlCol="0" anchor="ctr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Dipidana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pidana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penjara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paling  lama 1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pindana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denda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 paling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kategori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II,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Rp.10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juta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orang yang:</a:t>
            </a:r>
          </a:p>
          <a:p>
            <a:pPr algn="just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Melanggar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kesusilaan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muka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umum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atau</a:t>
            </a: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Melanggar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kesusilaan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muka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orang lain  yang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hadir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tanpa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kemauan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orang yang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hadir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Melanggar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kesusilaan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perbuatan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mempertunjukan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ketelanjangan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kelamin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seksual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bertentangan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nilai-nilai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hidup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tempat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perbuatan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15012" y="6130671"/>
            <a:ext cx="9001188" cy="598177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bIns="9144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DINAS PEMBERDAYAAN PEREMPUAN DAN PERLINDUNGAN ANAK</a:t>
            </a:r>
            <a:b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id-ID" sz="11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Provinsi Kalimantan Barat</a:t>
            </a:r>
            <a:endParaRPr lang="id-ID" sz="110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6" descr="Coat_of_arms_of_West_Kalimanta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088" y="6315974"/>
            <a:ext cx="327824" cy="4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22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36" y="149860"/>
            <a:ext cx="11344564" cy="44704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BEBERAPA KASUS YANG PERNAH TERJADI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6" y="723900"/>
            <a:ext cx="5197764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723900"/>
            <a:ext cx="6096000" cy="6096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 rot="5400000">
            <a:off x="9457669" y="3769257"/>
            <a:ext cx="4903388" cy="412874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bIns="9144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id-ID" sz="1000" dirty="0" smtClean="0">
                <a:ln w="0"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DINAS PEMBERDAYAAN PEREMPUAN DAN PERLINDUNGAN ANAK</a:t>
            </a:r>
            <a:br>
              <a:rPr lang="id-ID" sz="1000" dirty="0" smtClean="0">
                <a:ln w="0"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id-ID" sz="1000" dirty="0" smtClean="0">
                <a:ln w="0"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Provinsi Kalimantan Bara</a:t>
            </a:r>
            <a:r>
              <a:rPr lang="en-US" sz="1000" dirty="0" smtClean="0">
                <a:ln w="0"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endParaRPr lang="id-ID" sz="1000" dirty="0">
              <a:ln w="0"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Coat_of_arms_of_West_Kalimanta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11776" y="6377395"/>
            <a:ext cx="327824" cy="4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563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229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"/>
          <a:stretch/>
        </p:blipFill>
        <p:spPr>
          <a:xfrm>
            <a:off x="1333500" y="0"/>
            <a:ext cx="4254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0"/>
            <a:ext cx="5203536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5400000">
            <a:off x="9457669" y="3769257"/>
            <a:ext cx="4903388" cy="412874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bIns="9144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id-ID" sz="1000" dirty="0" smtClean="0">
                <a:ln w="0"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DINAS PEMBERDAYAAN PEREMPUAN DAN PERLINDUNGAN ANAK</a:t>
            </a:r>
            <a:br>
              <a:rPr lang="id-ID" sz="1000" dirty="0" smtClean="0">
                <a:ln w="0"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id-ID" sz="1000" dirty="0" smtClean="0">
                <a:ln w="0"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Provinsi Kalimantan Bara</a:t>
            </a:r>
            <a:r>
              <a:rPr lang="en-US" sz="1000" dirty="0" smtClean="0">
                <a:ln w="0"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endParaRPr lang="id-ID" sz="1000" dirty="0">
              <a:ln w="0"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oat_of_arms_of_West_Kalimanta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11776" y="6377395"/>
            <a:ext cx="327824" cy="4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2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532</TotalTime>
  <Words>728</Words>
  <Application>Microsoft Office PowerPoint</Application>
  <PresentationFormat>Custom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PENGEMBANGAN KARAKTER  BERBASIS ISU GENDER SEBAGAI UPAYA PENCEGAHAN TINDAKAN ASUSILA DAN KEKERASAN SEKSUAL DI KAMPUS</vt:lpstr>
      <vt:lpstr>BEBERAPA PENGERTIAN</vt:lpstr>
      <vt:lpstr>PENGEMBANGAN KARAKTER BERBASIS ISU GENDER</vt:lpstr>
      <vt:lpstr>TINDAK LANJUT/ PROSES PUG</vt:lpstr>
      <vt:lpstr>KENAPA ARG ?</vt:lpstr>
      <vt:lpstr>PowerPoint Presentation</vt:lpstr>
      <vt:lpstr>TINDAKAN / MELANGGAR ASUSILA (PASAL 406 UU Nomor 1 Tahun 2023 Tentang KitaB Undang-Undang Hukum Pidana (KUHP).</vt:lpstr>
      <vt:lpstr>BEBERAPA KASUS YANG PERNAH TERJADI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KARAKTER</dc:title>
  <dc:creator>USER</dc:creator>
  <cp:lastModifiedBy>Umpar_DP3A</cp:lastModifiedBy>
  <cp:revision>56</cp:revision>
  <dcterms:created xsi:type="dcterms:W3CDTF">2023-07-31T07:00:23Z</dcterms:created>
  <dcterms:modified xsi:type="dcterms:W3CDTF">2009-01-01T00:51:18Z</dcterms:modified>
</cp:coreProperties>
</file>